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6" r:id="rId26"/>
    <p:sldId id="280" r:id="rId27"/>
    <p:sldId id="287" r:id="rId28"/>
    <p:sldId id="281" r:id="rId29"/>
    <p:sldId id="288" r:id="rId30"/>
    <p:sldId id="282" r:id="rId31"/>
    <p:sldId id="289" r:id="rId32"/>
    <p:sldId id="283" r:id="rId33"/>
    <p:sldId id="290" r:id="rId34"/>
    <p:sldId id="284" r:id="rId35"/>
    <p:sldId id="291" r:id="rId36"/>
    <p:sldId id="285" r:id="rId37"/>
    <p:sldId id="292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Gzb2FZiu70XP0iyZ8v2dWFqvt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7629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207" name="Google Shape;2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8787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6466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174" name="Google Shape;17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7571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185" name="Google Shape;18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2492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196" name="Google Shape;19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7837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207" name="Google Shape;2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8866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207" name="Google Shape;2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09444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852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2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2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2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7450"/>
              </a:schemeClr>
            </a:solidFill>
            <a:ln>
              <a:noFill/>
            </a:ln>
          </p:spPr>
        </p:sp>
        <p:sp>
          <p:nvSpPr>
            <p:cNvPr id="31" name="Google Shape;31;p2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7450"/>
              </a:srgbClr>
            </a:solidFill>
            <a:ln>
              <a:noFill/>
            </a:ln>
          </p:spPr>
        </p:sp>
        <p:sp>
          <p:nvSpPr>
            <p:cNvPr id="34" name="Google Shape;34;p2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7450"/>
              </a:srgbClr>
            </a:solidFill>
            <a:ln>
              <a:noFill/>
            </a:ln>
          </p:spPr>
        </p:sp>
        <p:sp>
          <p:nvSpPr>
            <p:cNvPr id="35" name="Google Shape;35;p2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2352"/>
              </a:schemeClr>
            </a:solidFill>
            <a:ln>
              <a:noFill/>
            </a:ln>
          </p:spPr>
        </p:sp>
        <p:sp>
          <p:nvSpPr>
            <p:cNvPr id="36" name="Google Shape;36;p2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235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2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bijschrift">
  <p:cSld name="Titel en bijschrif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eraat met bijschrift">
  <p:cSld name="Citeraat met bijschrif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07" name="Google Shape;107;p3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BE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BE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amkaartje">
  <p:cSld name="Naamkaartj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erte naamkaartje">
  <p:cSld name="Offerte naamkaartj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22" name="Google Shape;122;p3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BE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BE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ar of onwaar">
  <p:cSld name="Waar of onwaa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3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6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3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2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2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2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7450"/>
              </a:schemeClr>
            </a:solidFill>
            <a:ln>
              <a:noFill/>
            </a:ln>
          </p:spPr>
        </p:sp>
        <p:sp>
          <p:nvSpPr>
            <p:cNvPr id="14" name="Google Shape;14;p2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2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7450"/>
              </a:srgbClr>
            </a:solidFill>
            <a:ln>
              <a:noFill/>
            </a:ln>
          </p:spPr>
        </p:sp>
        <p:sp>
          <p:nvSpPr>
            <p:cNvPr id="17" name="Google Shape;17;p2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7450"/>
              </a:srgbClr>
            </a:solidFill>
            <a:ln>
              <a:noFill/>
            </a:ln>
          </p:spPr>
        </p:sp>
        <p:sp>
          <p:nvSpPr>
            <p:cNvPr id="18" name="Google Shape;18;p2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2352"/>
              </a:schemeClr>
            </a:solidFill>
            <a:ln>
              <a:noFill/>
            </a:ln>
          </p:spPr>
        </p:sp>
        <p:sp>
          <p:nvSpPr>
            <p:cNvPr id="19" name="Google Shape;19;p2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235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nl-BE" sz="6000" b="1">
                <a:solidFill>
                  <a:srgbClr val="38761D"/>
                </a:solidFill>
              </a:rPr>
              <a:t>Leefbaar Varsenare</a:t>
            </a:r>
            <a:r>
              <a:rPr lang="nl-BE"/>
              <a:t> Ruimtelijke Ordening</a:t>
            </a:r>
            <a:endParaRPr/>
          </a:p>
        </p:txBody>
      </p:sp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70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/>
              <a:t>September 2021</a:t>
            </a:r>
            <a:endParaRPr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4109" y="4599233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9045" y="2358762"/>
            <a:ext cx="2712955" cy="449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 txBox="1">
            <a:spLocks noGrp="1"/>
          </p:cNvSpPr>
          <p:nvPr>
            <p:ph type="body" idx="1"/>
          </p:nvPr>
        </p:nvSpPr>
        <p:spPr>
          <a:xfrm>
            <a:off x="613781" y="534572"/>
            <a:ext cx="9993259" cy="510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Ruimte om te leven (en te werken)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200">
              <a:solidFill>
                <a:srgbClr val="2A5010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Opvulling van open ruimte is onomkeerbaar!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 sz="2000">
              <a:solidFill>
                <a:srgbClr val="2A5010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Ruimte voor lokale economie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1400">
                <a:solidFill>
                  <a:srgbClr val="2A5010"/>
                </a:solidFill>
              </a:rPr>
              <a:t>     </a:t>
            </a:r>
            <a:r>
              <a:rPr lang="nl-BE" sz="2000">
                <a:solidFill>
                  <a:srgbClr val="2A5010"/>
                </a:solidFill>
              </a:rPr>
              <a:t>(daling opp. handelsbestemming met 2ha (10%) over de laatste 10 jaar)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 sz="2000">
              <a:solidFill>
                <a:srgbClr val="2A5010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Zorg voor landbouw en milieu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2A5010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Ruimte voor Sociaal Weefsel /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	Jeugd &amp; Ouderen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/>
          </a:p>
        </p:txBody>
      </p:sp>
      <p:pic>
        <p:nvPicPr>
          <p:cNvPr id="235" name="Google Shape;23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8735" y="3765822"/>
            <a:ext cx="3395840" cy="29713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46324">
            <a:off x="7925787" y="590262"/>
            <a:ext cx="3904044" cy="4162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98111">
            <a:off x="1258674" y="5432132"/>
            <a:ext cx="3198671" cy="12452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8326" y="3379610"/>
            <a:ext cx="2895600" cy="247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77262" y="1602914"/>
            <a:ext cx="5317808" cy="10668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17157" y="1066342"/>
            <a:ext cx="125730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"/>
          <p:cNvSpPr txBox="1">
            <a:spLocks noGrp="1"/>
          </p:cNvSpPr>
          <p:nvPr>
            <p:ph type="title"/>
          </p:nvPr>
        </p:nvSpPr>
        <p:spPr>
          <a:xfrm>
            <a:off x="677334" y="609599"/>
            <a:ext cx="8596668" cy="491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Zichtbaar in straatbeeld</a:t>
            </a:r>
            <a:b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Dalen detailhandel in de dorpskern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Wildgroei meergezinswoning (x5 in de laatste 10 jaar)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waarbij maximalisatie vaak de kwalitatieve ontwikkeling 	belemmert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Ontbreken van een boven-grens (waar stopt het?)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Verminderen van het sociale weefsel en ontmoeting…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Daling van ‘groeneilanden’ en ‘speelruimte’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Verandering van het ‘dorpsbeeld’ en ‘DNA’ van het dorp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		                    		</a:t>
            </a: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3600" u="sng">
                <a:latin typeface="Trebuchet MS"/>
                <a:ea typeface="Trebuchet MS"/>
                <a:cs typeface="Trebuchet MS"/>
                <a:sym typeface="Trebuchet MS"/>
              </a:rPr>
            </a:br>
            <a:endParaRPr/>
          </a:p>
        </p:txBody>
      </p:sp>
      <p:pic>
        <p:nvPicPr>
          <p:cNvPr id="246" name="Google Shape;24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4001" y="2431090"/>
            <a:ext cx="1962416" cy="147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0" descr="De Legeweg lijkt wel aan de kust te ligge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6894" y="350121"/>
            <a:ext cx="2303709" cy="153691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0"/>
          <p:cNvSpPr txBox="1"/>
          <p:nvPr/>
        </p:nvSpPr>
        <p:spPr>
          <a:xfrm>
            <a:off x="7796894" y="1887034"/>
            <a:ext cx="25006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4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‘Stuif’-zand in de Legeweg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0"/>
          <p:cNvSpPr txBox="1"/>
          <p:nvPr/>
        </p:nvSpPr>
        <p:spPr>
          <a:xfrm>
            <a:off x="9384198" y="3902901"/>
            <a:ext cx="25006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Wateroverlast in de Zandstraat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0" descr="Kan een zwart-witafbeelding zijn van buitenshu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456" y="4778653"/>
            <a:ext cx="2342179" cy="175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9236" y="4778653"/>
            <a:ext cx="2000910" cy="175663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/>
          <p:nvPr/>
        </p:nvSpPr>
        <p:spPr>
          <a:xfrm>
            <a:off x="3316108" y="5483304"/>
            <a:ext cx="759655" cy="365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A298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8"/>
          <p:cNvSpPr txBox="1">
            <a:spLocks noGrp="1"/>
          </p:cNvSpPr>
          <p:nvPr>
            <p:ph type="body" idx="1"/>
          </p:nvPr>
        </p:nvSpPr>
        <p:spPr>
          <a:xfrm>
            <a:off x="656135" y="309489"/>
            <a:ext cx="10035311" cy="615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Noodzaak aan een duidelijke toekomstgerichte visie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en duidelijk plan van aanpak.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 b="1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Bestaande kaders zijn gedateerd, en niet langer een antwoord op de snelle evolutie in ruimtelijke ordening!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59" name="Google Shape;25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7715" y="2699593"/>
            <a:ext cx="4680758" cy="183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4694" y="2744371"/>
            <a:ext cx="5301438" cy="66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41115">
            <a:off x="3217945" y="3417115"/>
            <a:ext cx="8202528" cy="50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53787" y="3890699"/>
            <a:ext cx="5342433" cy="103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5046" y="4697224"/>
            <a:ext cx="2567354" cy="1482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8"/>
          <p:cNvSpPr txBox="1"/>
          <p:nvPr/>
        </p:nvSpPr>
        <p:spPr>
          <a:xfrm>
            <a:off x="3223489" y="5273029"/>
            <a:ext cx="42725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2800" b="0" i="1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Hou oud zijn jullie (klein-)kinderen in 2050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8"/>
          <p:cNvSpPr txBox="1"/>
          <p:nvPr/>
        </p:nvSpPr>
        <p:spPr>
          <a:xfrm>
            <a:off x="8071537" y="4185329"/>
            <a:ext cx="23774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Statbel: september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0"/>
          <p:cNvSpPr txBox="1">
            <a:spLocks noGrp="1"/>
          </p:cNvSpPr>
          <p:nvPr>
            <p:ph type="body" idx="1"/>
          </p:nvPr>
        </p:nvSpPr>
        <p:spPr>
          <a:xfrm>
            <a:off x="543442" y="536848"/>
            <a:ext cx="1007766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Veranderende beleidscontext hogere overheden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Betonstop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Beleidsplan Ruimte Vlaanderen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Beleidsplan Ruimte West-Vlaanderen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Blokkeren bouwprojecten in overstromingsgevoelige zones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…</a:t>
            </a:r>
            <a:endParaRPr sz="14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1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				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1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			 Beleidskader West-Vlaanderen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 sz="14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794759" lvl="8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      </a:t>
            </a:r>
            <a:r>
              <a:rPr lang="nl-BE" sz="1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Strategische visie Vlaanderen</a:t>
            </a:r>
            <a:endParaRPr sz="14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2" name="Google Shape;27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441" y="3664947"/>
            <a:ext cx="3488628" cy="173374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1883" y="1938206"/>
            <a:ext cx="2294991" cy="2981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1"/>
          <p:cNvSpPr txBox="1">
            <a:spLocks noGrp="1"/>
          </p:cNvSpPr>
          <p:nvPr>
            <p:ph type="body" idx="1"/>
          </p:nvPr>
        </p:nvSpPr>
        <p:spPr>
          <a:xfrm>
            <a:off x="712255" y="494645"/>
            <a:ext cx="9613432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Urgentie: </a:t>
            </a: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Veranderde Regelgeving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Van Gemeentelijk Ruimtelijk Structuurplan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 naar een </a:t>
            </a:r>
            <a:r>
              <a:rPr lang="nl-BE" sz="20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Beleidsplan Ruimte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 b="1" i="1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Stand van zaken in de gemeente ???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 i="1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 i="1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Het ruimtelijke beleidsplan staat aangekondigd als flexibel, strategisch, realisatiegericht en participatief.</a:t>
            </a:r>
            <a:endParaRPr sz="20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0" name="Google Shape;2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5575" y="3851279"/>
            <a:ext cx="6189785" cy="25005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Waarom aan de slag met ruimtelijke ordening?</a:t>
            </a:r>
            <a:endParaRPr/>
          </a:p>
        </p:txBody>
      </p:sp>
      <p:pic>
        <p:nvPicPr>
          <p:cNvPr id="286" name="Google Shape;2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2"/>
          <p:cNvSpPr txBox="1">
            <a:spLocks noGrp="1"/>
          </p:cNvSpPr>
          <p:nvPr>
            <p:ph type="body" idx="1"/>
          </p:nvPr>
        </p:nvSpPr>
        <p:spPr>
          <a:xfrm>
            <a:off x="656136" y="1317624"/>
            <a:ext cx="938819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Huidige zoektocht van het lokale bestuur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teveel top-down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, en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mist gedragenheid 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bij de inwoners!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Nochtans fundamentele ambities en kernpunten in de Beleidsnota 2019-2024! (Waar staan we na 2 jaar???)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88" name="Google Shape;2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7668" y="4181726"/>
            <a:ext cx="5081108" cy="17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653" y="208235"/>
            <a:ext cx="2978541" cy="105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4864" y="484701"/>
            <a:ext cx="5120640" cy="100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750" y="5579596"/>
            <a:ext cx="7666682" cy="114138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3"/>
          <p:cNvSpPr/>
          <p:nvPr/>
        </p:nvSpPr>
        <p:spPr>
          <a:xfrm>
            <a:off x="4723620" y="502438"/>
            <a:ext cx="5120640" cy="267286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571" y="1478983"/>
            <a:ext cx="7890005" cy="69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5491" y="3359733"/>
            <a:ext cx="7536721" cy="69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0907" y="4076494"/>
            <a:ext cx="682942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15038" y="4554880"/>
            <a:ext cx="7458242" cy="102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04864" y="2211930"/>
            <a:ext cx="69056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95125" y="3727948"/>
            <a:ext cx="1512451" cy="151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73280" y="5240483"/>
            <a:ext cx="1495838" cy="15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4008" y="2887633"/>
            <a:ext cx="1495837" cy="149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03784" y="450040"/>
            <a:ext cx="1495838" cy="1522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4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457341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Waarom aan de slag met ruimtelijke ordening?</a:t>
            </a:r>
            <a:endParaRPr/>
          </a:p>
        </p:txBody>
      </p:sp>
      <p:pic>
        <p:nvPicPr>
          <p:cNvPr id="311" name="Google Shape;3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5652">
            <a:off x="533907" y="3035381"/>
            <a:ext cx="5006172" cy="1666129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3" name="Google Shape;313;p14"/>
          <p:cNvSpPr txBox="1">
            <a:spLocks noGrp="1"/>
          </p:cNvSpPr>
          <p:nvPr>
            <p:ph type="body" idx="1"/>
          </p:nvPr>
        </p:nvSpPr>
        <p:spPr>
          <a:xfrm>
            <a:off x="656135" y="1217975"/>
            <a:ext cx="938819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Omdat “Participatie” werkt 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De draagkracht van een beleidsplan is recht evenredig aan het participatief proces d</a:t>
            </a:r>
            <a:r>
              <a:rPr lang="nl-BE" sz="2800">
                <a:solidFill>
                  <a:srgbClr val="2A5010"/>
                </a:solidFill>
              </a:rPr>
              <a:t>at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nl-BE" sz="2800">
                <a:solidFill>
                  <a:srgbClr val="2A5010"/>
                </a:solidFill>
              </a:rPr>
              <a:t>eraan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 vooraf ging !!!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14" name="Google Shape;31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3011" y="4351743"/>
            <a:ext cx="3505514" cy="1746241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025" y="4863558"/>
            <a:ext cx="4276725" cy="1714500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88525" y="2903316"/>
            <a:ext cx="3600450" cy="2247900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7" name="Google Shape;31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8646" y="1034746"/>
            <a:ext cx="5877152" cy="921802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Plan van aanpak: Tijdslijn</a:t>
            </a:r>
            <a:endParaRPr/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5"/>
          <p:cNvSpPr txBox="1">
            <a:spLocks noGrp="1"/>
          </p:cNvSpPr>
          <p:nvPr>
            <p:ph type="body" idx="1"/>
          </p:nvPr>
        </p:nvSpPr>
        <p:spPr>
          <a:xfrm>
            <a:off x="656136" y="1317624"/>
            <a:ext cx="9388196" cy="474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9DB7BF"/>
                </a:solidFill>
              </a:rPr>
              <a:t>Informatie-moment gemeenteraad 30/08/2021</a:t>
            </a:r>
            <a:endParaRPr>
              <a:solidFill>
                <a:srgbClr val="9DB7BF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9DB7BF"/>
                </a:solidFill>
                <a:latin typeface="Trebuchet MS"/>
                <a:ea typeface="Trebuchet MS"/>
                <a:cs typeface="Trebuchet MS"/>
                <a:sym typeface="Trebuchet MS"/>
              </a:rPr>
              <a:t>Aanwezigheid</a:t>
            </a:r>
            <a:r>
              <a:rPr lang="nl-BE" sz="2800">
                <a:solidFill>
                  <a:srgbClr val="9DB7BF"/>
                </a:solidFill>
              </a:rPr>
              <a:t> in het dorp (flyers &amp; richtinggevende pijlen)</a:t>
            </a:r>
            <a:endParaRPr>
              <a:solidFill>
                <a:srgbClr val="9DB7BF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FF0000"/>
                </a:solidFill>
              </a:rPr>
              <a:t>Informatiemoment inwoners 24/09/2021</a:t>
            </a:r>
            <a:endParaRPr>
              <a:solidFill>
                <a:srgbClr val="FF000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3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Werkgroepsessies</a:t>
            </a:r>
            <a:r>
              <a:rPr lang="nl-BE" sz="2800">
                <a:solidFill>
                  <a:srgbClr val="2A5010"/>
                </a:solidFill>
              </a:rPr>
              <a:t> Wo 20/10; Wo 17/11 en Wo 15/12 van 20u-22u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Terugkom-moment Februari 2022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Portfolio Ruimtelijke Ordening met ideeën en voorstellen vanuit de inwoners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25" name="Google Shape;325;p15"/>
          <p:cNvSpPr/>
          <p:nvPr/>
        </p:nvSpPr>
        <p:spPr>
          <a:xfrm>
            <a:off x="3948231" y="5101531"/>
            <a:ext cx="731520" cy="45520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Plan van aanpak: Thema’s</a:t>
            </a:r>
            <a:endParaRPr/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45" y="1217975"/>
            <a:ext cx="8046720" cy="52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 txBox="1"/>
          <p:nvPr/>
        </p:nvSpPr>
        <p:spPr>
          <a:xfrm>
            <a:off x="2194560" y="1029817"/>
            <a:ext cx="258845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Ruimtelijk Rendement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656134" y="3429000"/>
            <a:ext cx="1636899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Regionale positionering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7676423" y="3429000"/>
            <a:ext cx="180520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Open Ruimte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6" name="Google Shape;336;p16"/>
          <p:cNvSpPr txBox="1"/>
          <p:nvPr/>
        </p:nvSpPr>
        <p:spPr>
          <a:xfrm>
            <a:off x="5448962" y="1069067"/>
            <a:ext cx="258845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Beeldkwaliteit en DNA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7" name="Google Shape;337;p16"/>
          <p:cNvSpPr txBox="1"/>
          <p:nvPr/>
        </p:nvSpPr>
        <p:spPr>
          <a:xfrm>
            <a:off x="2754790" y="6304251"/>
            <a:ext cx="146769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Mobiliteit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5448962" y="6195812"/>
            <a:ext cx="258845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Publieke ruimte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Vooraf..</a:t>
            </a:r>
            <a:br>
              <a:rPr lang="nl-BE"/>
            </a:br>
            <a:r>
              <a:rPr lang="nl-BE"/>
              <a:t>Neem eens een blaadje…</a:t>
            </a:r>
            <a:endParaRPr/>
          </a:p>
        </p:txBody>
      </p:sp>
      <p:pic>
        <p:nvPicPr>
          <p:cNvPr id="156" name="Google Shape;15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>
            <a:off x="656135" y="1835268"/>
            <a:ext cx="9885841" cy="385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>
                <a:solidFill>
                  <a:srgbClr val="2A5010"/>
                </a:solidFill>
              </a:rPr>
              <a:t>Ruimtelijke Ordening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>
                <a:solidFill>
                  <a:srgbClr val="2A5010"/>
                </a:solidFill>
              </a:rPr>
              <a:t>Van knelpunten naar oplossingen… jouw mening vooraf</a:t>
            </a:r>
            <a:endParaRPr sz="800" u="sng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800" u="sng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</a:rPr>
              <a:t>Huisvesting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Economie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</a:rPr>
              <a:t>Vrije tijd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Dorpsbeeld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</a:rPr>
              <a:t>Milieu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FF0000"/>
                </a:solidFill>
              </a:rPr>
              <a:t>Andere….thema’s</a:t>
            </a:r>
            <a:endParaRPr>
              <a:solidFill>
                <a:srgbClr val="FF000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58" name="Google Shape;15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4305" y="320250"/>
            <a:ext cx="1239715" cy="179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8329" y="2885068"/>
            <a:ext cx="3760593" cy="375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11778" y="3141230"/>
            <a:ext cx="3380215" cy="196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Plan van aanpak: Vertegenwoordiging</a:t>
            </a:r>
            <a:endParaRPr/>
          </a:p>
        </p:txBody>
      </p:sp>
      <p:pic>
        <p:nvPicPr>
          <p:cNvPr id="344" name="Google Shape;3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7"/>
          <p:cNvSpPr txBox="1">
            <a:spLocks noGrp="1"/>
          </p:cNvSpPr>
          <p:nvPr>
            <p:ph type="body" idx="1"/>
          </p:nvPr>
        </p:nvSpPr>
        <p:spPr>
          <a:xfrm>
            <a:off x="656136" y="1317624"/>
            <a:ext cx="938819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Deelname vanuit gemeentebestuur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Vertegenwoordiging van inwoners (stakeholders)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Jeugd – Ouderen – Sportclubs en Socio-culturele 	Verenigingsleven – Lokale handelaars – Landbouw – 	Milieu - …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Een zo breed mogelijke vertegenwoordiging van de inwoners.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Gerichte oproep aan deskundigen </a:t>
            </a:r>
            <a:r>
              <a:rPr lang="nl-BE" sz="2000" i="1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(landschaps(architect),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 i="1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ruimtelijk ambtenaar…)</a:t>
            </a:r>
            <a:endParaRPr sz="2000" i="1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Plan van aanpak: Werkwijze</a:t>
            </a:r>
            <a:endParaRPr/>
          </a:p>
        </p:txBody>
      </p:sp>
      <p:pic>
        <p:nvPicPr>
          <p:cNvPr id="351" name="Google Shape;35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8"/>
          <p:cNvSpPr txBox="1">
            <a:spLocks noGrp="1"/>
          </p:cNvSpPr>
          <p:nvPr>
            <p:ph type="body" idx="1"/>
          </p:nvPr>
        </p:nvSpPr>
        <p:spPr>
          <a:xfrm>
            <a:off x="365760" y="1317624"/>
            <a:ext cx="9678572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3 avonden waar rond gerichte thema’s concreet aan de slag gegaan wordt.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Ideeën worden in directe interactie afgetoetst, bijgestuurd en uitgetekend.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Adhv dynamische kaarten.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94360" lvl="0" indent="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i="1">
                <a:solidFill>
                  <a:schemeClr val="accent2"/>
                </a:solidFill>
              </a:rPr>
              <a:t>“</a:t>
            </a:r>
            <a:r>
              <a:rPr lang="nl-BE" sz="2800" i="1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De beste ideeën </a:t>
            </a:r>
            <a:endParaRPr>
              <a:solidFill>
                <a:schemeClr val="accent2"/>
              </a:solidFill>
            </a:endParaRPr>
          </a:p>
          <a:p>
            <a:pPr marL="137160" lvl="0" indent="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i="1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waren ooit nog dromen…</a:t>
            </a:r>
            <a:r>
              <a:rPr lang="nl-BE" sz="2800" i="1">
                <a:solidFill>
                  <a:schemeClr val="accent2"/>
                </a:solidFill>
              </a:rPr>
              <a:t>”</a:t>
            </a:r>
            <a:endParaRPr sz="2800" i="1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3" name="Google Shape;35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3009" y="3175232"/>
            <a:ext cx="3090356" cy="3480716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9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Vragen aan de gemeente:</a:t>
            </a:r>
            <a:endParaRPr/>
          </a:p>
        </p:txBody>
      </p:sp>
      <p:pic>
        <p:nvPicPr>
          <p:cNvPr id="359" name="Google Shape;3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9"/>
          <p:cNvSpPr txBox="1">
            <a:spLocks noGrp="1"/>
          </p:cNvSpPr>
          <p:nvPr>
            <p:ph type="body" idx="1"/>
          </p:nvPr>
        </p:nvSpPr>
        <p:spPr>
          <a:xfrm>
            <a:off x="365760" y="1317624"/>
            <a:ext cx="9678572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Plannen om met een externe partner of studiebureau </a:t>
            </a:r>
            <a:endParaRPr sz="2000">
              <a:solidFill>
                <a:srgbClr val="2A501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te werken?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Good-practices in andere gemeenten? Suggesties?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Participatie aanpak / bewonersorganisaties in de andere deelgemeenten van Jabbeke?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Facilitering gemeente binnen deze participatieve aanpak? (drukwerk,ondersteuning ambtenaar, …)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80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Integratie Mobiliteitsstudie? Stand van zaken?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...</a:t>
            </a:r>
            <a:endParaRPr sz="200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1" name="Google Shape;36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9775" y="272550"/>
            <a:ext cx="2470500" cy="26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5046" y="4435820"/>
            <a:ext cx="3609835" cy="2411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Help je mee de richting bepalen?</a:t>
            </a:r>
            <a:endParaRPr/>
          </a:p>
        </p:txBody>
      </p:sp>
      <p:pic>
        <p:nvPicPr>
          <p:cNvPr id="368" name="Google Shape;36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6894" y="1679331"/>
            <a:ext cx="3116471" cy="516844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0"/>
          <p:cNvSpPr txBox="1"/>
          <p:nvPr/>
        </p:nvSpPr>
        <p:spPr>
          <a:xfrm>
            <a:off x="656136" y="1820008"/>
            <a:ext cx="422359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Schrijf je in…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Woensdag 22/10 20u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Woensdag 17/11 20u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Woensdag 15/12 20u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1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Project Kwetshage</a:t>
            </a:r>
            <a:br>
              <a:rPr lang="nl-BE"/>
            </a:br>
            <a:r>
              <a:rPr lang="nl-BE" u="sng"/>
              <a:t>Zondag 7 november 9u-11u</a:t>
            </a:r>
            <a:br>
              <a:rPr lang="nl-BE" u="sng"/>
            </a:br>
            <a:r>
              <a:rPr lang="nl-BE" sz="2400" b="1">
                <a:solidFill>
                  <a:srgbClr val="00B0F0"/>
                </a:solidFill>
              </a:rPr>
              <a:t>Toelichting (ppt) door Vlaamse Land Maatschappij</a:t>
            </a:r>
            <a:br>
              <a:rPr lang="nl-BE" sz="2400" b="1">
                <a:solidFill>
                  <a:srgbClr val="00B0F0"/>
                </a:solidFill>
              </a:rPr>
            </a:br>
            <a:r>
              <a:rPr lang="nl-BE" sz="2400" b="1">
                <a:solidFill>
                  <a:srgbClr val="00B0F0"/>
                </a:solidFill>
              </a:rPr>
              <a:t>Terreinbezoek met projectleiders</a:t>
            </a:r>
            <a:br>
              <a:rPr lang="nl-BE" sz="2400" b="1">
                <a:solidFill>
                  <a:srgbClr val="00B0F0"/>
                </a:solidFill>
              </a:rPr>
            </a:br>
            <a:r>
              <a:rPr lang="nl-BE" sz="2400" b="1">
                <a:solidFill>
                  <a:srgbClr val="00B0F0"/>
                </a:solidFill>
              </a:rPr>
              <a:t>Afspraak: oud Station Varsenare: ‘bar à gar’</a:t>
            </a:r>
            <a:endParaRPr sz="2400" b="1">
              <a:solidFill>
                <a:srgbClr val="00B0F0"/>
              </a:solidFill>
            </a:endParaRPr>
          </a:p>
        </p:txBody>
      </p:sp>
      <p:pic>
        <p:nvPicPr>
          <p:cNvPr id="376" name="Google Shape;37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8177" y="2668726"/>
            <a:ext cx="6037248" cy="398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6168" y="235919"/>
            <a:ext cx="4027805" cy="20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49" y="3531276"/>
            <a:ext cx="2933628" cy="2032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BE" dirty="0" err="1"/>
              <a:t>Samenvatting</a:t>
            </a:r>
            <a:r>
              <a:rPr lang="en-BE" dirty="0"/>
              <a:t> van input</a:t>
            </a:r>
            <a:br>
              <a:rPr lang="nl-BE" dirty="0"/>
            </a:br>
            <a:r>
              <a:rPr lang="nl-BE" dirty="0"/>
              <a:t>Neem eens een blaadje…</a:t>
            </a:r>
            <a:endParaRPr dirty="0"/>
          </a:p>
        </p:txBody>
      </p:sp>
      <p:pic>
        <p:nvPicPr>
          <p:cNvPr id="156" name="Google Shape;15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>
            <a:off x="656135" y="1835268"/>
            <a:ext cx="9885841" cy="385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 dirty="0">
                <a:solidFill>
                  <a:srgbClr val="2A5010"/>
                </a:solidFill>
              </a:rPr>
              <a:t>Ruimtelijke Ordening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 dirty="0">
                <a:solidFill>
                  <a:srgbClr val="2A5010"/>
                </a:solidFill>
              </a:rPr>
              <a:t>Van knelpunten naar oplossingen… jouw mening vooraf</a:t>
            </a:r>
            <a:endParaRPr sz="800" u="sng" dirty="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800" u="sng" dirty="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</a:rPr>
              <a:t>Huisvesting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Economie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</a:rPr>
              <a:t>Vrije tijd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Dorpsbeeld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</a:rPr>
              <a:t>Milieu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FF0000"/>
                </a:solidFill>
              </a:rPr>
              <a:t>Andere….thema’s</a:t>
            </a:r>
            <a:endParaRPr dirty="0">
              <a:solidFill>
                <a:srgbClr val="FF000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158" name="Google Shape;15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4305" y="320250"/>
            <a:ext cx="1239715" cy="179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8329" y="2885068"/>
            <a:ext cx="3760593" cy="375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11778" y="3141230"/>
            <a:ext cx="3380215" cy="1960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358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 dirty="0"/>
              <a:t>Knelpunten Huisvesting</a:t>
            </a:r>
            <a:endParaRPr dirty="0"/>
          </a:p>
        </p:txBody>
      </p:sp>
      <p:pic>
        <p:nvPicPr>
          <p:cNvPr id="210" name="Google Shape;21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C239B07-4C3E-4F93-B4CA-5F6AD458B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1" y="1008647"/>
            <a:ext cx="7499684" cy="56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040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Huisvesting: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68" y="1077846"/>
            <a:ext cx="7540619" cy="565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04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2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Knelpunten Economie</a:t>
            </a:r>
            <a:endParaRPr/>
          </a:p>
        </p:txBody>
      </p:sp>
      <p:pic>
        <p:nvPicPr>
          <p:cNvPr id="177" name="Google Shape;17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04FCACE-5C44-4199-B81B-A74513A9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6" y="1217976"/>
            <a:ext cx="7113632" cy="53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Economie: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17" y="734633"/>
            <a:ext cx="8429266" cy="63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3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Wie zijn wij?</a:t>
            </a:r>
            <a:endParaRPr/>
          </a:p>
        </p:txBody>
      </p:sp>
      <p:pic>
        <p:nvPicPr>
          <p:cNvPr id="166" name="Google Shape;16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 txBox="1">
            <a:spLocks noGrp="1"/>
          </p:cNvSpPr>
          <p:nvPr>
            <p:ph type="body" idx="1"/>
          </p:nvPr>
        </p:nvSpPr>
        <p:spPr>
          <a:xfrm>
            <a:off x="656136" y="1155790"/>
            <a:ext cx="8596800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>
                <a:solidFill>
                  <a:srgbClr val="2A5010"/>
                </a:solidFill>
              </a:rPr>
              <a:t>Leefbaar Varsenare in het kort (als dit nog moet ☺):</a:t>
            </a:r>
            <a:endParaRPr sz="800" u="sng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800" u="sng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Onafhankelijk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Participatie van gemotiveerde inwoners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Bottom up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Positief &amp; Constructief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Perspectief 2050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Geen dromen maar acties en realisaties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68" name="Google Shape;16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0920" y="211938"/>
            <a:ext cx="2714207" cy="4497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 dirty="0"/>
              <a:t>Knelpunten Vrije Tijd</a:t>
            </a:r>
            <a:endParaRPr dirty="0"/>
          </a:p>
        </p:txBody>
      </p:sp>
      <p:pic>
        <p:nvPicPr>
          <p:cNvPr id="188" name="Google Shape;18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AF260B2-B580-4A58-B824-F7327ADD8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86" y="1217975"/>
            <a:ext cx="7459579" cy="55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Vrije tijd: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945" y="919016"/>
            <a:ext cx="9504219" cy="71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35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3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Knelpunten Dorpsbeeld</a:t>
            </a:r>
            <a:endParaRPr/>
          </a:p>
        </p:txBody>
      </p:sp>
      <p:pic>
        <p:nvPicPr>
          <p:cNvPr id="199" name="Google Shape;19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BC44DEF-6BAC-4444-8998-D29E883C4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79" y="1042736"/>
            <a:ext cx="6801852" cy="51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Dorpsbeeld: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81" y="660741"/>
            <a:ext cx="7407108" cy="555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Knelpunten Milieu</a:t>
            </a:r>
            <a:endParaRPr/>
          </a:p>
        </p:txBody>
      </p:sp>
      <p:pic>
        <p:nvPicPr>
          <p:cNvPr id="210" name="Google Shape;21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09850A4-EDB6-4C61-872D-DB1123D6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23" y="1130968"/>
            <a:ext cx="7636042" cy="57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Milieu: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10" y="794326"/>
            <a:ext cx="7869383" cy="59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8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 dirty="0"/>
              <a:t>Knelpunten andere</a:t>
            </a:r>
            <a:endParaRPr dirty="0"/>
          </a:p>
        </p:txBody>
      </p:sp>
      <p:pic>
        <p:nvPicPr>
          <p:cNvPr id="210" name="Google Shape;21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A419100-25B1-412B-AC72-9E5F41B50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93" y="989549"/>
            <a:ext cx="7824601" cy="58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08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andere: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89" y="815109"/>
            <a:ext cx="8137238" cy="61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5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9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8901102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Traject 2019-2020 Portfolio Mobiliteit</a:t>
            </a:r>
            <a:endParaRPr/>
          </a:p>
        </p:txBody>
      </p:sp>
      <p:pic>
        <p:nvPicPr>
          <p:cNvPr id="174" name="Google Shape;17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082" y="1116623"/>
            <a:ext cx="6425902" cy="490610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9"/>
          <p:cNvSpPr/>
          <p:nvPr/>
        </p:nvSpPr>
        <p:spPr>
          <a:xfrm>
            <a:off x="6798933" y="1090246"/>
            <a:ext cx="1362808" cy="3780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9"/>
          <p:cNvSpPr txBox="1"/>
          <p:nvPr/>
        </p:nvSpPr>
        <p:spPr>
          <a:xfrm>
            <a:off x="8352690" y="1037465"/>
            <a:ext cx="2708031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Mobiliteitsstudie i.o.v. gemeentebestuur door Vectris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9089376" y="1811461"/>
            <a:ext cx="795707" cy="4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9"/>
          <p:cNvSpPr txBox="1"/>
          <p:nvPr/>
        </p:nvSpPr>
        <p:spPr>
          <a:xfrm>
            <a:off x="8203222" y="2428790"/>
            <a:ext cx="2708031" cy="954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Feedback Vectris begin juli 2021 (open info-avond) incl belofte tot feedback vanuit gemeente in sept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9045413" y="3633674"/>
            <a:ext cx="795707" cy="4389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81" name="Google Shape;181;p39"/>
          <p:cNvSpPr/>
          <p:nvPr/>
        </p:nvSpPr>
        <p:spPr>
          <a:xfrm>
            <a:off x="9108828" y="4323401"/>
            <a:ext cx="668876" cy="644254"/>
          </a:xfrm>
          <a:prstGeom prst="smileyFace">
            <a:avLst>
              <a:gd name="adj" fmla="val 4653"/>
            </a:avLst>
          </a:prstGeom>
          <a:solidFill>
            <a:schemeClr val="accent5"/>
          </a:solidFill>
          <a:ln w="25400" cap="flat" cmpd="sng">
            <a:solidFill>
              <a:srgbClr val="8F22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Waarom ruimtelijke ordening?</a:t>
            </a:r>
            <a:endParaRPr/>
          </a:p>
        </p:txBody>
      </p:sp>
      <p:pic>
        <p:nvPicPr>
          <p:cNvPr id="187" name="Google Shape;18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"/>
          <p:cNvSpPr txBox="1">
            <a:spLocks noGrp="1"/>
          </p:cNvSpPr>
          <p:nvPr>
            <p:ph type="body" idx="1"/>
          </p:nvPr>
        </p:nvSpPr>
        <p:spPr>
          <a:xfrm>
            <a:off x="656135" y="1317624"/>
            <a:ext cx="9711753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Infosessie 29 juni 2021 – Paul Wuillaume </a:t>
            </a:r>
            <a:r>
              <a:rPr lang="nl-BE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(+/- 45 deelnemers)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Brainstormen over ruimtelijke planning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Gemeente zoekt naar antwoorden op het ruimtelijk vraagstuk, doch verhaal mist nog teveel een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visie, gedragen keuzes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 en een helder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toekomst-gericht beleid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89" name="Google Shape;18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62692">
            <a:off x="1018933" y="5363628"/>
            <a:ext cx="7772866" cy="90477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"/>
          <p:cNvSpPr/>
          <p:nvPr/>
        </p:nvSpPr>
        <p:spPr>
          <a:xfrm>
            <a:off x="409953" y="5768818"/>
            <a:ext cx="679211" cy="640651"/>
          </a:xfrm>
          <a:prstGeom prst="noSmoking">
            <a:avLst>
              <a:gd name="adj" fmla="val 19914"/>
            </a:avLst>
          </a:prstGeom>
          <a:solidFill>
            <a:srgbClr val="FF0000"/>
          </a:solidFill>
          <a:ln w="25400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Waarom ruimtelijke ordening?</a:t>
            </a:r>
            <a:endParaRPr/>
          </a:p>
        </p:txBody>
      </p:sp>
      <p:pic>
        <p:nvPicPr>
          <p:cNvPr id="196" name="Google Shape;19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200" y="1814287"/>
            <a:ext cx="6706536" cy="32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 txBox="1"/>
          <p:nvPr/>
        </p:nvSpPr>
        <p:spPr>
          <a:xfrm>
            <a:off x="856371" y="5235763"/>
            <a:ext cx="71129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Perspectief 2050 – 2100 vereist onmiddellijke keuzes en doortastende acties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"/>
          <p:cNvSpPr txBox="1"/>
          <p:nvPr/>
        </p:nvSpPr>
        <p:spPr>
          <a:xfrm>
            <a:off x="656136" y="1222127"/>
            <a:ext cx="71129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Stilstaan is achteruitgaan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 txBox="1">
            <a:spLocks noGrp="1"/>
          </p:cNvSpPr>
          <p:nvPr>
            <p:ph type="body" idx="1"/>
          </p:nvPr>
        </p:nvSpPr>
        <p:spPr>
          <a:xfrm>
            <a:off x="613781" y="494645"/>
            <a:ext cx="9613432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Uitdaging: </a:t>
            </a: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Enorme inname open ruimte in Vlaanderen!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Vb. In de periode tussen 2008 tot 2020 ging er in de gemeente Jabbeke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100 ha aan onbebouwde percelen verloren (of afgerond </a:t>
            </a:r>
            <a:r>
              <a:rPr lang="nl-BE" sz="20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8 ha per jaar</a:t>
            </a: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Dit komt overeen met 111 grote voetbalvelden (120 * 75 m)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06" name="Google Shape;20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999" y="3116151"/>
            <a:ext cx="3113047" cy="312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7002" y="3027515"/>
            <a:ext cx="3190254" cy="312830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"/>
          <p:cNvSpPr/>
          <p:nvPr/>
        </p:nvSpPr>
        <p:spPr>
          <a:xfrm>
            <a:off x="4125303" y="4240660"/>
            <a:ext cx="759655" cy="365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A298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 txBox="1">
            <a:spLocks noGrp="1"/>
          </p:cNvSpPr>
          <p:nvPr>
            <p:ph type="body" idx="1"/>
          </p:nvPr>
        </p:nvSpPr>
        <p:spPr>
          <a:xfrm>
            <a:off x="613781" y="534572"/>
            <a:ext cx="9993259" cy="510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Uitdaging: </a:t>
            </a: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Klimatologische veranderingen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	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Jabbeke: van 3 hittegolfgdagen in 2017 naar 14 hittegolfdagen in 2050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20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2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/>
              <a:t>	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/>
              <a:t>	</a:t>
            </a:r>
            <a:endParaRPr sz="1400"/>
          </a:p>
        </p:txBody>
      </p:sp>
      <p:pic>
        <p:nvPicPr>
          <p:cNvPr id="214" name="Google Shape;21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4261" y="2141248"/>
            <a:ext cx="2569647" cy="141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468" y="2141248"/>
            <a:ext cx="2569647" cy="141400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6"/>
          <p:cNvSpPr/>
          <p:nvPr/>
        </p:nvSpPr>
        <p:spPr>
          <a:xfrm>
            <a:off x="3808974" y="2653357"/>
            <a:ext cx="759655" cy="365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A298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46229">
            <a:off x="161142" y="4173866"/>
            <a:ext cx="4480301" cy="108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11953">
            <a:off x="8973588" y="566959"/>
            <a:ext cx="3086944" cy="28138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9" name="Google Shape;21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903" y="6050123"/>
            <a:ext cx="10467975" cy="523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98299">
            <a:off x="8483760" y="3235851"/>
            <a:ext cx="3149978" cy="20523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79840" y="3871625"/>
            <a:ext cx="4050826" cy="19115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7"/>
          <p:cNvSpPr txBox="1">
            <a:spLocks noGrp="1"/>
          </p:cNvSpPr>
          <p:nvPr>
            <p:ph type="body" idx="1"/>
          </p:nvPr>
        </p:nvSpPr>
        <p:spPr>
          <a:xfrm>
            <a:off x="543442" y="536848"/>
            <a:ext cx="1007766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</a:rPr>
              <a:t>Uitdaging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nl-BE" sz="2800" b="1" u="sng">
                <a:solidFill>
                  <a:srgbClr val="2A5010"/>
                </a:solidFill>
              </a:rPr>
              <a:t>Demografische evolutie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</a:rPr>
              <a:t>en sociale ongelijkheid</a:t>
            </a:r>
            <a:endParaRPr b="1" u="sng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Vergrijzing in Jabbeke, Varsenare (21% 65+) en verjonging (slechts 17%). 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Noto Sans Symbols"/>
              <a:buChar char="🡪"/>
            </a:pPr>
            <a:r>
              <a:rPr lang="nl-BE" sz="2000">
                <a:solidFill>
                  <a:srgbClr val="2A5010"/>
                </a:solidFill>
              </a:rPr>
              <a:t>Op lange termijn (20jaar) overschot huisvesting (appartementen)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Noto Sans Symbols"/>
              <a:buChar char="🡪"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Keuze hoeveelheid inplanting appartementen (serviceflats)? Open rusthuis?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 sz="200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Betaalbaarheid huisvesting – bouwgrond in Varsenare?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Aanbod s</a:t>
            </a: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ociale huisvesting (slechts 2à3% binnen Jabbeke - gemiddeld Vlaander</a:t>
            </a:r>
            <a:r>
              <a:rPr lang="nl-BE" sz="2000">
                <a:solidFill>
                  <a:srgbClr val="2A5010"/>
                </a:solidFill>
              </a:rPr>
              <a:t>en 6%)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Slaapdorp?</a:t>
            </a:r>
            <a:endParaRPr sz="14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8" name="Google Shape;22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6615" y="447964"/>
            <a:ext cx="27241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2871" y="4920469"/>
            <a:ext cx="3414857" cy="210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Microsoft Office PowerPoint</Application>
  <PresentationFormat>Widescreen</PresentationFormat>
  <Paragraphs>175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Noto Sans Symbols</vt:lpstr>
      <vt:lpstr>Trebuchet MS</vt:lpstr>
      <vt:lpstr>Facet</vt:lpstr>
      <vt:lpstr>Leefbaar Varsenare Ruimtelijke Ordening</vt:lpstr>
      <vt:lpstr>Vooraf.. Neem eens een blaadje…</vt:lpstr>
      <vt:lpstr>Wie zijn wij?</vt:lpstr>
      <vt:lpstr>Traject 2019-2020 Portfolio Mobiliteit</vt:lpstr>
      <vt:lpstr>Waarom ruimtelijke ordening?</vt:lpstr>
      <vt:lpstr>Waarom ruimtelijke ordening?</vt:lpstr>
      <vt:lpstr>PowerPoint Presentation</vt:lpstr>
      <vt:lpstr>PowerPoint Presentation</vt:lpstr>
      <vt:lpstr>PowerPoint Presentation</vt:lpstr>
      <vt:lpstr>PowerPoint Presentation</vt:lpstr>
      <vt:lpstr>Zichtbaar in straatbeeld  - Dalen detailhandel in de dorpskern - Wildgroei meergezinswoning (x5 in de laatste 10 jaar)  waarbij maximalisatie vaak de kwalitatieve ontwikkeling  belemmert - Ontbreken van een boven-grens (waar stopt het?) - Verminderen van het sociale weefsel en ontmoeting… - Daling van ‘groeneilanden’ en ‘speelruimte’ - Verandering van het ‘dorpsbeeld’ en ‘DNA’ van het dorp                                 </vt:lpstr>
      <vt:lpstr>PowerPoint Presentation</vt:lpstr>
      <vt:lpstr>PowerPoint Presentation</vt:lpstr>
      <vt:lpstr>PowerPoint Presentation</vt:lpstr>
      <vt:lpstr>Waarom aan de slag met ruimtelijke ordening?</vt:lpstr>
      <vt:lpstr>PowerPoint Presentation</vt:lpstr>
      <vt:lpstr>Waarom aan de slag met ruimtelijke ordening?</vt:lpstr>
      <vt:lpstr>Plan van aanpak: Tijdslijn</vt:lpstr>
      <vt:lpstr>Plan van aanpak: Thema’s</vt:lpstr>
      <vt:lpstr>Plan van aanpak: Vertegenwoordiging</vt:lpstr>
      <vt:lpstr>Plan van aanpak: Werkwijze</vt:lpstr>
      <vt:lpstr>Vragen aan de gemeente:</vt:lpstr>
      <vt:lpstr>Help je mee de richting bepalen?</vt:lpstr>
      <vt:lpstr>Project Kwetshage Zondag 7 november 9u-11u Toelichting (ppt) door Vlaamse Land Maatschappij Terreinbezoek met projectleiders Afspraak: oud Station Varsenare: ‘bar à gar’</vt:lpstr>
      <vt:lpstr>Samenvatting van input Neem eens een blaadje…</vt:lpstr>
      <vt:lpstr>Knelpunten Huisvesting</vt:lpstr>
      <vt:lpstr>PowerPoint Presentation</vt:lpstr>
      <vt:lpstr>Knelpunten Economie</vt:lpstr>
      <vt:lpstr>PowerPoint Presentation</vt:lpstr>
      <vt:lpstr>Knelpunten Vrije Tijd</vt:lpstr>
      <vt:lpstr>PowerPoint Presentation</vt:lpstr>
      <vt:lpstr>Knelpunten Dorpsbeeld</vt:lpstr>
      <vt:lpstr>PowerPoint Presentation</vt:lpstr>
      <vt:lpstr>Knelpunten Milieu</vt:lpstr>
      <vt:lpstr>PowerPoint Presentation</vt:lpstr>
      <vt:lpstr>Knelpunten andere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Leefbaar Varsenare Ruimtelijke Ordening</dc:title>
  <dc:creator>Brecht Igodt</dc:creator>
  <cp:lastModifiedBy>Filip Hoste</cp:lastModifiedBy>
  <cp:revision>1</cp:revision>
  <dcterms:modified xsi:type="dcterms:W3CDTF">2021-09-25T09:25:08Z</dcterms:modified>
</cp:coreProperties>
</file>